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57" r:id="rId4"/>
    <p:sldId id="258" r:id="rId5"/>
    <p:sldId id="276" r:id="rId6"/>
    <p:sldId id="259" r:id="rId7"/>
    <p:sldId id="260" r:id="rId8"/>
    <p:sldId id="277" r:id="rId9"/>
    <p:sldId id="261" r:id="rId10"/>
    <p:sldId id="262" r:id="rId11"/>
    <p:sldId id="279" r:id="rId12"/>
    <p:sldId id="280" r:id="rId13"/>
    <p:sldId id="278" r:id="rId14"/>
    <p:sldId id="266" r:id="rId15"/>
    <p:sldId id="281" r:id="rId16"/>
    <p:sldId id="267" r:id="rId17"/>
    <p:sldId id="282" r:id="rId18"/>
    <p:sldId id="283" r:id="rId19"/>
    <p:sldId id="268" r:id="rId20"/>
    <p:sldId id="271" r:id="rId21"/>
    <p:sldId id="272" r:id="rId22"/>
    <p:sldId id="273" r:id="rId23"/>
    <p:sldId id="275" r:id="rId24"/>
    <p:sldId id="27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>
        <p:scale>
          <a:sx n="80" d="100"/>
          <a:sy n="80" d="100"/>
        </p:scale>
        <p:origin x="129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01542-8799-9749-8B31-5152DAC72082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01A4-D34F-F242-84B7-CE700F4265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04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01A4-D34F-F242-84B7-CE700F4265C2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64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01A4-D34F-F242-84B7-CE700F4265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3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B60E-8EFC-7E4C-818E-90196A203ECA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Louis Abraham &amp; Dominique </a:t>
            </a:r>
            <a:r>
              <a:rPr lang="fr-FR" dirty="0" err="1" smtClean="0"/>
              <a:t>Guégan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6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B597-6C71-4B47-BCF4-7993DA2FE579}" type="datetime1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CBA5-8A43-FF48-8B2A-92F1012F91E8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37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CBC4-50BE-0148-8166-94E06A805D16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67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B0C-9CEF-3248-987A-29B39E4BE2C5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27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448B-028A-984D-B09F-3405257E0E14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3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6796-D5DF-2B4D-B993-8A53B7528DE0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92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2B67-EF2A-BB49-8057-F532F979B94A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11B-D225-3145-A1EF-A58A3AA0D896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0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222813"/>
          </a:xfrm>
        </p:spPr>
        <p:txBody>
          <a:bodyPr anchor="ctr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017745"/>
            <a:ext cx="1600200" cy="365125"/>
          </a:xfrm>
        </p:spPr>
        <p:txBody>
          <a:bodyPr/>
          <a:lstStyle/>
          <a:p>
            <a:fld id="{E5AD628B-161E-A94C-8276-173A7886F7E7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017745"/>
            <a:ext cx="75438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fr-FR" dirty="0" smtClean="0"/>
              <a:t>Louis Abraham &amp; Dominique </a:t>
            </a:r>
            <a:r>
              <a:rPr lang="fr-FR" dirty="0" err="1" smtClean="0"/>
              <a:t>Guégan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004298"/>
            <a:ext cx="551167" cy="365125"/>
          </a:xfrm>
        </p:spPr>
        <p:txBody>
          <a:bodyPr/>
          <a:lstStyle>
            <a:lvl1pPr>
              <a:defRPr sz="1600"/>
            </a:lvl1pPr>
          </a:lstStyle>
          <a:p>
            <a:fld id="{89B5C73C-B354-4E1C-9351-DA51ACAF659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36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BC76-8A7F-894D-AF37-42BED0532A75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9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4496-C4A3-2942-8595-C18E730D30A5}" type="datetime1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50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D967-04BF-9747-A80B-9E8770F67E1D}" type="datetime1">
              <a:rPr lang="fr-FR" smtClean="0"/>
              <a:t>02/12/2019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93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887-AF33-C547-871C-BBC458903730}" type="datetime1">
              <a:rPr lang="fr-FR" smtClean="0"/>
              <a:t>02/12/2019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C10A-EB6B-354B-8087-68F1CA60011A}" type="datetime1">
              <a:rPr lang="fr-FR" smtClean="0"/>
              <a:t>02/12/2019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9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19E-56D5-A54E-9D85-CACF2E6207E1}" type="datetime1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1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E05520-14E2-194C-9283-0F787DC9A7DF}" type="datetime1">
              <a:rPr lang="fr-FR" smtClean="0"/>
              <a:t>02/12/2019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2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63384B0-9DAE-0A45-ADCF-AAF8562B35D8}" type="datetime1">
              <a:rPr lang="fr-FR" smtClean="0"/>
              <a:t>02/12/2019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B5C73C-B354-4E1C-9351-DA51ACAF6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585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2D48AA-BD04-4BD5-BD22-6CF0FADC7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global challenges of Libra and CBDCs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5CA99C3-5199-40F4-B7FB-6FBCE6463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197" y="3792043"/>
            <a:ext cx="9943605" cy="1655762"/>
          </a:xfrm>
        </p:spPr>
        <p:txBody>
          <a:bodyPr>
            <a:no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Louis ABRAHAM — </a:t>
            </a:r>
            <a:r>
              <a:rPr lang="en-US" sz="2800" b="1" dirty="0" err="1" smtClean="0"/>
              <a:t>École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polytechnique</a:t>
            </a:r>
            <a:r>
              <a:rPr lang="en-US" sz="2800" b="1" dirty="0" smtClean="0"/>
              <a:t>, ETH Zurich</a:t>
            </a:r>
          </a:p>
          <a:p>
            <a:r>
              <a:rPr lang="en-US" sz="2800" b="1" dirty="0" smtClean="0"/>
              <a:t>Dominique GUÉGAN —  University of Paris 1 </a:t>
            </a:r>
            <a:r>
              <a:rPr lang="en-US" sz="2800" b="1" dirty="0" err="1" smtClean="0"/>
              <a:t>Panthéon</a:t>
            </a:r>
            <a:r>
              <a:rPr lang="en-US" sz="2800" b="1" dirty="0" smtClean="0"/>
              <a:t>-Sorbonne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65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6FAFD1-52B9-4318-8B13-25682673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considerations on Libra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5AF325-EDA5-4704-8804-1DC845C6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open-source Byzantine consensus </a:t>
            </a:r>
            <a:r>
              <a:rPr lang="en-US" sz="2400" dirty="0" smtClean="0"/>
              <a:t>protocol</a:t>
            </a:r>
          </a:p>
          <a:p>
            <a:r>
              <a:rPr lang="en-US" sz="2400" b="1" dirty="0" smtClean="0"/>
              <a:t>hopes</a:t>
            </a:r>
            <a:r>
              <a:rPr lang="en-US" sz="2400" dirty="0" smtClean="0"/>
              <a:t> to transition from Proof of Authority to Proof of stake</a:t>
            </a:r>
          </a:p>
          <a:p>
            <a:r>
              <a:rPr lang="en-US" sz="2400" dirty="0"/>
              <a:t>The validators are the members of the Libra association (chosen by Facebook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Authentication through identity-preserving Quorum Certificates (?)</a:t>
            </a:r>
          </a:p>
          <a:p>
            <a:r>
              <a:rPr lang="en-US" sz="2400" dirty="0"/>
              <a:t>Authorized </a:t>
            </a:r>
            <a:r>
              <a:rPr lang="en-US" sz="2400" dirty="0" smtClean="0"/>
              <a:t>resellers (???)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8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and real-work </a:t>
            </a:r>
            <a:r>
              <a:rPr lang="en-US" dirty="0" smtClean="0"/>
              <a:t>identities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Public-key cryptography</a:t>
            </a:r>
          </a:p>
          <a:p>
            <a:r>
              <a:rPr lang="en-US" sz="3200" u="sng" dirty="0" smtClean="0"/>
              <a:t>In theory</a:t>
            </a:r>
            <a:r>
              <a:rPr lang="en-US" sz="3200" dirty="0" smtClean="0"/>
              <a:t>, similar to Bitcoin, </a:t>
            </a:r>
            <a:r>
              <a:rPr lang="en-US" sz="3200" dirty="0" err="1" smtClean="0"/>
              <a:t>Ethereum</a:t>
            </a:r>
            <a:r>
              <a:rPr lang="en-US" sz="3200" dirty="0" smtClean="0"/>
              <a:t> and others</a:t>
            </a:r>
          </a:p>
          <a:p>
            <a:r>
              <a:rPr lang="en-US" sz="3200" u="sng" dirty="0" smtClean="0"/>
              <a:t>In practice</a:t>
            </a:r>
            <a:r>
              <a:rPr lang="en-US" sz="3200" dirty="0" smtClean="0"/>
              <a:t>, Facebook will link accounts to real-world identities (because of AML/KYC)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5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Libra really a cryptocurrency?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Developed / funded </a:t>
            </a:r>
            <a:r>
              <a:rPr lang="en-US" sz="3200" u="sng" dirty="0" smtClean="0"/>
              <a:t>by Facebook</a:t>
            </a:r>
          </a:p>
          <a:p>
            <a:r>
              <a:rPr lang="en-US" sz="3200" dirty="0" smtClean="0"/>
              <a:t>Consensus protocol only between nodes chosen </a:t>
            </a:r>
            <a:r>
              <a:rPr lang="en-US" sz="3200" u="sng" dirty="0" smtClean="0"/>
              <a:t>by </a:t>
            </a:r>
            <a:r>
              <a:rPr lang="en-US" sz="3200" u="sng" dirty="0" err="1" smtClean="0"/>
              <a:t>facebook</a:t>
            </a:r>
            <a:endParaRPr lang="en-US" sz="3200" u="sng" dirty="0" smtClean="0"/>
          </a:p>
          <a:p>
            <a:r>
              <a:rPr lang="en-US" sz="3200" dirty="0" smtClean="0"/>
              <a:t>Accounts linked to real-world identities </a:t>
            </a:r>
            <a:r>
              <a:rPr lang="en-US" sz="3200" u="sng" dirty="0" smtClean="0"/>
              <a:t>by Facebook</a:t>
            </a:r>
          </a:p>
          <a:p>
            <a:endParaRPr lang="en-US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83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contracts (“modules”)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Very basic for the moment (no user-defined contract)</a:t>
            </a:r>
          </a:p>
          <a:p>
            <a:r>
              <a:rPr lang="en-US" sz="3200" dirty="0" smtClean="0"/>
              <a:t>Gas mechanism similar to </a:t>
            </a:r>
            <a:r>
              <a:rPr lang="en-US" sz="3200" dirty="0" err="1" smtClean="0"/>
              <a:t>Ethereum</a:t>
            </a:r>
            <a:endParaRPr lang="en-US" sz="3200" dirty="0"/>
          </a:p>
          <a:p>
            <a:r>
              <a:rPr lang="en-US" sz="3200" dirty="0" smtClean="0"/>
              <a:t>Validators can </a:t>
            </a:r>
            <a:r>
              <a:rPr lang="en-US" sz="3200" i="1" dirty="0" smtClean="0">
                <a:effectLst/>
              </a:rPr>
              <a:t>“drop transactions with low prices when the system is congested”</a:t>
            </a:r>
            <a:endParaRPr lang="en-US" sz="320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0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C90019-AC13-400A-B356-D86BFCC8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A942FA-E38B-4901-A293-76F0508E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In theory</a:t>
            </a:r>
            <a:r>
              <a:rPr lang="en-US" sz="3200" dirty="0" smtClean="0"/>
              <a:t>, two levels:</a:t>
            </a:r>
          </a:p>
          <a:p>
            <a:pPr lvl="1"/>
            <a:r>
              <a:rPr lang="en-US" sz="3200" dirty="0" smtClean="0"/>
              <a:t>Libra Association based in Switzerland (centralized, traditional)</a:t>
            </a:r>
          </a:p>
          <a:p>
            <a:pPr lvl="1"/>
            <a:r>
              <a:rPr lang="en-US" sz="3200" dirty="0" smtClean="0"/>
              <a:t>Libra protocol (algorithmic, distributed)</a:t>
            </a:r>
          </a:p>
          <a:p>
            <a:r>
              <a:rPr lang="en-US" sz="3400" u="sng" dirty="0" smtClean="0"/>
              <a:t>In practice</a:t>
            </a:r>
            <a:r>
              <a:rPr lang="en-US" sz="3400" dirty="0" smtClean="0"/>
              <a:t>, the actors are the same</a:t>
            </a:r>
            <a:endParaRPr lang="en-US" sz="3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5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85012"/>
            <a:ext cx="9905998" cy="1905000"/>
          </a:xfrm>
        </p:spPr>
        <p:txBody>
          <a:bodyPr/>
          <a:lstStyle/>
          <a:p>
            <a:r>
              <a:rPr lang="en-US" dirty="0" smtClean="0"/>
              <a:t>How can Libra be regulated?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213811"/>
            <a:ext cx="9905998" cy="3676001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What is its nature?</a:t>
            </a:r>
          </a:p>
          <a:p>
            <a:pPr lvl="2"/>
            <a:r>
              <a:rPr lang="en-US" sz="2000" dirty="0" smtClean="0"/>
              <a:t>Electronic money (EMD2)</a:t>
            </a:r>
          </a:p>
          <a:p>
            <a:pPr lvl="2"/>
            <a:r>
              <a:rPr lang="en-US" sz="2000" dirty="0" smtClean="0"/>
              <a:t>Financial instrument (MiFID)</a:t>
            </a:r>
          </a:p>
          <a:p>
            <a:pPr lvl="2"/>
            <a:r>
              <a:rPr lang="en-US" sz="2000" dirty="0" smtClean="0"/>
              <a:t>Fund (PSD2)</a:t>
            </a:r>
          </a:p>
          <a:p>
            <a:pPr lvl="1"/>
            <a:r>
              <a:rPr lang="en-US" sz="2800" dirty="0" smtClean="0"/>
              <a:t>What jurisdiction is competent?</a:t>
            </a:r>
          </a:p>
          <a:p>
            <a:pPr lvl="2"/>
            <a:r>
              <a:rPr lang="en-US" sz="2000" dirty="0" smtClean="0"/>
              <a:t>Switzerland</a:t>
            </a:r>
          </a:p>
          <a:p>
            <a:pPr lvl="2"/>
            <a:r>
              <a:rPr lang="en-US" sz="2000" dirty="0" smtClean="0"/>
              <a:t>European directives (EMD2 – MIFID)</a:t>
            </a:r>
          </a:p>
          <a:p>
            <a:pPr lvl="2"/>
            <a:r>
              <a:rPr lang="en-US" sz="2000" dirty="0" smtClean="0"/>
              <a:t>US regulations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3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CBF48B-61B5-4748-8E74-9C963598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 as a payment platform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E33DAE-A908-480F-AE6E-63770567A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Filed an Authorization request to the Swiss </a:t>
            </a:r>
            <a:r>
              <a:rPr lang="en-US" sz="2400" dirty="0" smtClean="0">
                <a:effectLst/>
              </a:rPr>
              <a:t>FIMNA on September 11</a:t>
            </a:r>
            <a:endParaRPr lang="en-US" sz="2400" dirty="0" smtClean="0"/>
          </a:p>
          <a:p>
            <a:r>
              <a:rPr lang="en-US" sz="2400" dirty="0" smtClean="0"/>
              <a:t>Consumer </a:t>
            </a:r>
            <a:r>
              <a:rPr lang="en-US" sz="2400" dirty="0"/>
              <a:t>protection </a:t>
            </a:r>
            <a:r>
              <a:rPr lang="en-US" sz="2400" dirty="0" smtClean="0"/>
              <a:t>(</a:t>
            </a:r>
            <a:r>
              <a:rPr lang="en-US" sz="2400" dirty="0" smtClean="0">
                <a:effectLst/>
              </a:rPr>
              <a:t>unavailability</a:t>
            </a:r>
            <a:r>
              <a:rPr lang="en-US" sz="2400" dirty="0" smtClean="0"/>
              <a:t>, scalability of fees, cyber-attacks)</a:t>
            </a:r>
          </a:p>
          <a:p>
            <a:r>
              <a:rPr lang="en-US" sz="2400" dirty="0"/>
              <a:t>Know Your Customer and Anti-Money Laundering</a:t>
            </a:r>
            <a:endParaRPr lang="en-US" sz="2400" dirty="0" smtClean="0"/>
          </a:p>
          <a:p>
            <a:r>
              <a:rPr lang="en-US" sz="2400" dirty="0" smtClean="0"/>
              <a:t>Data protection: GDPR and Cloud Act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7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Customer and Anti-Money </a:t>
            </a:r>
            <a:r>
              <a:rPr lang="en-US" dirty="0" smtClean="0"/>
              <a:t>Laundering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US practices: </a:t>
            </a:r>
            <a:r>
              <a:rPr lang="en-US" sz="2800" dirty="0" smtClean="0">
                <a:effectLst/>
              </a:rPr>
              <a:t>FCPA</a:t>
            </a:r>
            <a:endParaRPr lang="en-US" sz="2800" dirty="0" smtClean="0"/>
          </a:p>
          <a:p>
            <a:r>
              <a:rPr lang="en-US" sz="2800" dirty="0" smtClean="0"/>
              <a:t>Very strong UK regulation: </a:t>
            </a:r>
            <a:r>
              <a:rPr lang="en-US" sz="2800" dirty="0" smtClean="0">
                <a:effectLst/>
              </a:rPr>
              <a:t>Bribery </a:t>
            </a:r>
            <a:r>
              <a:rPr lang="en-US" sz="2800" dirty="0">
                <a:effectLst/>
              </a:rPr>
              <a:t>Act </a:t>
            </a:r>
            <a:endParaRPr lang="en-US" sz="2800" dirty="0" smtClean="0"/>
          </a:p>
          <a:p>
            <a:r>
              <a:rPr lang="en-US" sz="2800" dirty="0" smtClean="0"/>
              <a:t>G7: </a:t>
            </a:r>
            <a:r>
              <a:rPr lang="en-US" sz="2800" dirty="0">
                <a:effectLst/>
              </a:rPr>
              <a:t>Financial Action Task Force </a:t>
            </a:r>
            <a:endParaRPr lang="en-US" sz="2800" dirty="0"/>
          </a:p>
          <a:p>
            <a:r>
              <a:rPr lang="en-US" sz="2800" dirty="0" smtClean="0"/>
              <a:t>More recent regulations: </a:t>
            </a:r>
            <a:r>
              <a:rPr lang="en-US" sz="2800" dirty="0" err="1" smtClean="0"/>
              <a:t>FinCEN</a:t>
            </a:r>
            <a:r>
              <a:rPr lang="en-US" sz="2800" dirty="0" smtClean="0"/>
              <a:t> (US), </a:t>
            </a:r>
            <a:r>
              <a:rPr lang="en-US" sz="2800" dirty="0">
                <a:effectLst/>
              </a:rPr>
              <a:t>Directive 2014/95 </a:t>
            </a:r>
            <a:r>
              <a:rPr lang="en-US" sz="2800" dirty="0" smtClean="0"/>
              <a:t> (EU), </a:t>
            </a:r>
            <a:r>
              <a:rPr lang="en-US" sz="2800" dirty="0" err="1" smtClean="0"/>
              <a:t>Sapin</a:t>
            </a:r>
            <a:r>
              <a:rPr lang="en-US" sz="2800" dirty="0" smtClean="0"/>
              <a:t> II (FR)</a:t>
            </a:r>
            <a:endParaRPr lang="en-US" sz="2800" dirty="0"/>
          </a:p>
          <a:p>
            <a:r>
              <a:rPr lang="en-US" sz="2800" dirty="0" smtClean="0"/>
              <a:t>Supervisory institutions: </a:t>
            </a:r>
            <a:r>
              <a:rPr lang="en-US" sz="2800" dirty="0" err="1" smtClean="0">
                <a:effectLst/>
              </a:rPr>
              <a:t>TracFin</a:t>
            </a:r>
            <a:r>
              <a:rPr lang="en-US" sz="2800" dirty="0" smtClean="0">
                <a:effectLst/>
              </a:rPr>
              <a:t> (FR), FSA (UK)</a:t>
            </a:r>
            <a:r>
              <a:rPr lang="en-US" sz="2800" dirty="0" smtClean="0"/>
              <a:t>, </a:t>
            </a:r>
            <a:r>
              <a:rPr lang="en-US" sz="2800" dirty="0">
                <a:effectLst/>
              </a:rPr>
              <a:t>La </a:t>
            </a:r>
            <a:r>
              <a:rPr lang="en-US" sz="2800" dirty="0" err="1" smtClean="0">
                <a:effectLst/>
              </a:rPr>
              <a:t>Bafin</a:t>
            </a:r>
            <a:r>
              <a:rPr lang="en-US" sz="2800" dirty="0" smtClean="0">
                <a:effectLst/>
              </a:rPr>
              <a:t> (GE), </a:t>
            </a:r>
            <a:r>
              <a:rPr lang="en-US" sz="2800" dirty="0">
                <a:effectLst/>
              </a:rPr>
              <a:t>MAS </a:t>
            </a:r>
            <a:r>
              <a:rPr lang="en-US" sz="2800" dirty="0" smtClean="0"/>
              <a:t>(SG)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76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97306"/>
            <a:ext cx="9905998" cy="1905000"/>
          </a:xfrm>
        </p:spPr>
        <p:txBody>
          <a:bodyPr/>
          <a:lstStyle/>
          <a:p>
            <a:r>
              <a:rPr lang="en-US" dirty="0" smtClean="0"/>
              <a:t>Data protection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989221"/>
            <a:ext cx="9905998" cy="3900591"/>
          </a:xfrm>
        </p:spPr>
        <p:txBody>
          <a:bodyPr>
            <a:normAutofit/>
          </a:bodyPr>
          <a:lstStyle/>
          <a:p>
            <a:pPr marL="285750" lvl="1"/>
            <a:r>
              <a:rPr lang="en-US" sz="2800" dirty="0" smtClean="0"/>
              <a:t>At least two levels of data:</a:t>
            </a:r>
          </a:p>
          <a:p>
            <a:pPr marL="742950" lvl="2"/>
            <a:r>
              <a:rPr lang="en-US" sz="2800" dirty="0" err="1" smtClean="0"/>
              <a:t>blockchain</a:t>
            </a:r>
            <a:r>
              <a:rPr lang="en-US" sz="2800" dirty="0" smtClean="0"/>
              <a:t> </a:t>
            </a:r>
            <a:r>
              <a:rPr lang="en-US" sz="2800" dirty="0"/>
              <a:t>transaction data (</a:t>
            </a:r>
            <a:r>
              <a:rPr lang="en-US" sz="2800" dirty="0" smtClean="0"/>
              <a:t>public)</a:t>
            </a:r>
          </a:p>
          <a:p>
            <a:pPr marL="742950" lvl="2"/>
            <a:r>
              <a:rPr lang="en-US" sz="2800" dirty="0" smtClean="0"/>
              <a:t>user </a:t>
            </a:r>
            <a:r>
              <a:rPr lang="en-US" sz="2800" dirty="0"/>
              <a:t>account data </a:t>
            </a:r>
            <a:r>
              <a:rPr lang="en-US" sz="2800" dirty="0" smtClean="0"/>
              <a:t>owned by companies</a:t>
            </a:r>
          </a:p>
          <a:p>
            <a:pPr marL="285750" lvl="1"/>
            <a:r>
              <a:rPr lang="en-US" sz="3000" dirty="0" smtClean="0"/>
              <a:t>Probably some aggregated data as well</a:t>
            </a:r>
          </a:p>
          <a:p>
            <a:pPr marL="285750" lvl="1"/>
            <a:r>
              <a:rPr lang="en-US" sz="3000" dirty="0" smtClean="0"/>
              <a:t>Blockchain is very complicated to regulate</a:t>
            </a:r>
          </a:p>
          <a:p>
            <a:pPr marL="285750" lvl="1"/>
            <a:r>
              <a:rPr lang="en-US" sz="3000" dirty="0" smtClean="0"/>
              <a:t>There are already regulations on personal data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93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D50D65-13D4-40DE-85CC-0B342294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Libra project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5BBFF4F-CC75-4D01-932C-53EDF300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Politics</a:t>
            </a:r>
          </a:p>
          <a:p>
            <a:r>
              <a:rPr lang="en-US" sz="4000" dirty="0" smtClean="0"/>
              <a:t>Finance</a:t>
            </a:r>
          </a:p>
          <a:p>
            <a:r>
              <a:rPr lang="en-US" sz="4000" dirty="0" smtClean="0"/>
              <a:t>Economics</a:t>
            </a:r>
          </a:p>
          <a:p>
            <a:r>
              <a:rPr lang="en-US" sz="4000" dirty="0" smtClean="0"/>
              <a:t>Technology</a:t>
            </a:r>
          </a:p>
          <a:p>
            <a:r>
              <a:rPr lang="en-US" sz="4000" dirty="0" smtClean="0"/>
              <a:t>Ethics</a:t>
            </a:r>
          </a:p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63BA97-61D6-4049-BD78-1F8B3BEF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the talk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D14C8F-CB15-4D57-B77A-877D796B7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7393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wrote a </a:t>
            </a:r>
            <a:r>
              <a:rPr lang="en-US" sz="3200" b="1" dirty="0" smtClean="0"/>
              <a:t>paper </a:t>
            </a:r>
            <a:r>
              <a:rPr lang="en-US" sz="3200" dirty="0" smtClean="0"/>
              <a:t>on Libra (arXiv:1910.07775)</a:t>
            </a:r>
            <a:br>
              <a:rPr lang="en-US" sz="3200" dirty="0" smtClean="0"/>
            </a:br>
            <a:r>
              <a:rPr lang="en-US" sz="3200" b="1" dirty="0" smtClean="0"/>
              <a:t> “The other side of the Coin: Risks of the Libra Blockchain”</a:t>
            </a:r>
            <a:endParaRPr lang="en-US" sz="3200" dirty="0" smtClean="0"/>
          </a:p>
          <a:p>
            <a:r>
              <a:rPr lang="en-US" sz="3200" dirty="0" smtClean="0"/>
              <a:t>We extend our analysis to </a:t>
            </a:r>
            <a:r>
              <a:rPr lang="en-US" sz="3200" b="1" dirty="0" smtClean="0"/>
              <a:t>Central Bank Digital Currencies (CBDC)</a:t>
            </a:r>
            <a:endParaRPr lang="en-US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012" y="2514600"/>
            <a:ext cx="2540000" cy="2540000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31B02C-03D5-4476-BCC9-5F570B7E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Risks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E08873A-7948-4B09-95CB-BD8E3E12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Libra impact national currencies?</a:t>
            </a:r>
          </a:p>
          <a:p>
            <a:pPr lvl="1"/>
            <a:r>
              <a:rPr lang="en-US" sz="3000" dirty="0" smtClean="0"/>
              <a:t>National </a:t>
            </a:r>
            <a:r>
              <a:rPr lang="en-US" sz="3200" dirty="0">
                <a:effectLst/>
              </a:rPr>
              <a:t>sovereignty </a:t>
            </a:r>
            <a:r>
              <a:rPr lang="en-US" sz="3200" dirty="0" smtClean="0"/>
              <a:t>at stake</a:t>
            </a:r>
            <a:endParaRPr lang="en-US" sz="3000" dirty="0" smtClean="0"/>
          </a:p>
          <a:p>
            <a:r>
              <a:rPr lang="en-US" sz="3200" dirty="0" smtClean="0"/>
              <a:t>Does Libra activate the creation of CBDC?</a:t>
            </a:r>
          </a:p>
          <a:p>
            <a:r>
              <a:rPr lang="en-US" sz="3200" dirty="0" smtClean="0"/>
              <a:t>Is Libra a danger for the global financial system?</a:t>
            </a:r>
          </a:p>
          <a:p>
            <a:pPr lvl="1"/>
            <a:r>
              <a:rPr lang="en-US" sz="3000" dirty="0" smtClean="0"/>
              <a:t>Partial adoption is not possible</a:t>
            </a:r>
            <a:endParaRPr lang="en-US" sz="30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3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C00B5F-6293-4239-948F-4D5BC50C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and Economic Risks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718D3B5-F545-4CBA-B484-49B30FA7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Libra as a bank</a:t>
            </a:r>
          </a:p>
          <a:p>
            <a:r>
              <a:rPr lang="en-US" sz="4000" dirty="0" smtClean="0"/>
              <a:t>Financial stability</a:t>
            </a:r>
          </a:p>
          <a:p>
            <a:r>
              <a:rPr lang="en-US" sz="4000" dirty="0" smtClean="0"/>
              <a:t>Convertibility</a:t>
            </a:r>
          </a:p>
          <a:p>
            <a:r>
              <a:rPr lang="en-US" sz="4000" dirty="0" smtClean="0"/>
              <a:t>Bank run</a:t>
            </a:r>
          </a:p>
          <a:p>
            <a:r>
              <a:rPr lang="en-US" sz="4000" dirty="0" smtClean="0"/>
              <a:t>Antitrust concerns</a:t>
            </a:r>
          </a:p>
          <a:p>
            <a:r>
              <a:rPr lang="en-US" sz="4000" dirty="0" smtClean="0"/>
              <a:t>Taxation</a:t>
            </a:r>
          </a:p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34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9184A0-411E-4D96-8EAC-E39A2F76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risks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2B4DD4-B159-43C4-BAB6-353863FB8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Unplanned program behaviors</a:t>
            </a:r>
          </a:p>
          <a:p>
            <a:r>
              <a:rPr lang="en-US" sz="3200" dirty="0" smtClean="0"/>
              <a:t>Operational risk (hacking)</a:t>
            </a:r>
          </a:p>
          <a:p>
            <a:r>
              <a:rPr lang="en-US" sz="3200" dirty="0"/>
              <a:t>Systemic risk (outage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Protocol updates</a:t>
            </a:r>
          </a:p>
          <a:p>
            <a:r>
              <a:rPr lang="en-US" sz="3200" dirty="0" smtClean="0"/>
              <a:t>Interoperability (money and personal data)</a:t>
            </a:r>
            <a:endParaRPr lang="en-US" sz="3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4C4D52-06E2-420F-AEED-88B72374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risks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24A6521-817A-460B-887E-574101DA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Uniform regulatory environment</a:t>
            </a:r>
          </a:p>
          <a:p>
            <a:r>
              <a:rPr lang="en-US" sz="2800" dirty="0" smtClean="0"/>
              <a:t>Bank status and risk assessment</a:t>
            </a:r>
          </a:p>
          <a:p>
            <a:r>
              <a:rPr lang="en-US" sz="2800" dirty="0" smtClean="0"/>
              <a:t>Data property and compliance with several regulations</a:t>
            </a:r>
          </a:p>
          <a:p>
            <a:r>
              <a:rPr lang="en-US" sz="2800" dirty="0" smtClean="0"/>
              <a:t>Consumer protection (theft, unexecuted transactions, privacy)</a:t>
            </a:r>
          </a:p>
          <a:p>
            <a:r>
              <a:rPr lang="en-US" sz="2800" dirty="0" smtClean="0"/>
              <a:t>Moral hazard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2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0DB9DD-0CAE-4F4D-8182-056CB0C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2508"/>
            <a:ext cx="9905998" cy="1905000"/>
          </a:xfrm>
        </p:spPr>
        <p:txBody>
          <a:bodyPr/>
          <a:lstStyle/>
          <a:p>
            <a:r>
              <a:rPr lang="en-US" dirty="0" smtClean="0"/>
              <a:t>In fine: What is the future of Libra?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87C38B-0ACA-4EE2-B9B3-0B6A267D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5053"/>
            <a:ext cx="9905998" cy="3964759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Challenging to regulate because of the </a:t>
            </a:r>
            <a:r>
              <a:rPr lang="en-US" sz="2400" b="1" dirty="0" smtClean="0"/>
              <a:t>double governance</a:t>
            </a:r>
          </a:p>
          <a:p>
            <a:r>
              <a:rPr lang="en-US" sz="2400" dirty="0" smtClean="0"/>
              <a:t>Most important aspects: </a:t>
            </a:r>
            <a:r>
              <a:rPr lang="en-US" sz="2400" b="1" dirty="0" smtClean="0"/>
              <a:t>Consumer protection, financial stability </a:t>
            </a:r>
            <a:r>
              <a:rPr lang="en-US" sz="2400" dirty="0" smtClean="0"/>
              <a:t>and</a:t>
            </a:r>
            <a:r>
              <a:rPr lang="en-US" sz="2400" b="1" dirty="0" smtClean="0"/>
              <a:t> national sovereignty</a:t>
            </a:r>
          </a:p>
          <a:p>
            <a:r>
              <a:rPr lang="en-US" sz="2400" dirty="0" smtClean="0"/>
              <a:t>Need for a precise specification of the less technical aspects:</a:t>
            </a:r>
            <a:br>
              <a:rPr lang="en-US" sz="2400" dirty="0" smtClean="0"/>
            </a:br>
            <a:r>
              <a:rPr lang="en-US" sz="2400" b="1" dirty="0" smtClean="0"/>
              <a:t>Consumer interactions</a:t>
            </a:r>
            <a:r>
              <a:rPr lang="en-US" sz="2400" dirty="0" smtClean="0"/>
              <a:t>, </a:t>
            </a:r>
            <a:r>
              <a:rPr lang="en-US" sz="2400" b="1" dirty="0" smtClean="0"/>
              <a:t>KYC/AML</a:t>
            </a:r>
            <a:r>
              <a:rPr lang="en-US" sz="2400" dirty="0" smtClean="0"/>
              <a:t>, </a:t>
            </a:r>
            <a:r>
              <a:rPr lang="en-US" sz="2400" b="1" dirty="0" smtClean="0"/>
              <a:t>authorized resellers</a:t>
            </a:r>
            <a:r>
              <a:rPr lang="en-US" sz="2400" dirty="0" smtClean="0"/>
              <a:t>…</a:t>
            </a:r>
          </a:p>
          <a:p>
            <a:r>
              <a:rPr lang="en-US" sz="2400" b="1" dirty="0" smtClean="0"/>
              <a:t>Facebook’s objective </a:t>
            </a:r>
            <a:r>
              <a:rPr lang="en-US" sz="2400" dirty="0" smtClean="0"/>
              <a:t>VS </a:t>
            </a:r>
            <a:r>
              <a:rPr lang="en-US" sz="2400" b="1" dirty="0" smtClean="0"/>
              <a:t>consumer interest</a:t>
            </a:r>
          </a:p>
          <a:p>
            <a:r>
              <a:rPr lang="en-US" sz="2400" dirty="0" smtClean="0"/>
              <a:t>Will Libra renew the </a:t>
            </a:r>
            <a:r>
              <a:rPr lang="en-US" sz="2400" b="1" dirty="0" smtClean="0"/>
              <a:t>US dollar hegemony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Role of the </a:t>
            </a:r>
            <a:r>
              <a:rPr lang="en-US" sz="2400" b="1" dirty="0" smtClean="0"/>
              <a:t>CBDCs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9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8154F46B-82CA-4267-9D38-CA04B82C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5AB12BC8-50FF-4938-BF7B-2150AA79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62199"/>
            <a:ext cx="9905998" cy="3222813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</a:t>
            </a:r>
          </a:p>
          <a:p>
            <a:r>
              <a:rPr lang="en-US" sz="2800" dirty="0" smtClean="0"/>
              <a:t>Cryptocurrencies – Stable coins — Libra — CBDC</a:t>
            </a:r>
          </a:p>
          <a:p>
            <a:r>
              <a:rPr lang="en-US" sz="2800" dirty="0" smtClean="0"/>
              <a:t>Technical considerations</a:t>
            </a:r>
          </a:p>
          <a:p>
            <a:r>
              <a:rPr lang="en-US" sz="2800" dirty="0" smtClean="0"/>
              <a:t>Regulatory context</a:t>
            </a:r>
          </a:p>
          <a:p>
            <a:r>
              <a:rPr lang="en-US" sz="2800" dirty="0" smtClean="0"/>
              <a:t>Risks of CBDCs</a:t>
            </a:r>
            <a:endParaRPr lang="en-US" sz="28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A78FB4-A91B-45DF-8655-D3ED9180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Libra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DE6138-0655-4541-B6E9-F74E3180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222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June 18, 2019: </a:t>
            </a:r>
            <a:r>
              <a:rPr lang="en-US" sz="2800" b="1" dirty="0" smtClean="0"/>
              <a:t>announcement</a:t>
            </a:r>
            <a:r>
              <a:rPr lang="en-US" sz="2800" dirty="0" smtClean="0"/>
              <a:t> by </a:t>
            </a:r>
            <a:r>
              <a:rPr lang="en-US" sz="2800" b="1" dirty="0" smtClean="0"/>
              <a:t>Facebook</a:t>
            </a:r>
            <a:r>
              <a:rPr lang="en-US" sz="2800" dirty="0" smtClean="0"/>
              <a:t> of the creation of a </a:t>
            </a:r>
            <a:r>
              <a:rPr lang="en-US" sz="2800" i="1" dirty="0" smtClean="0"/>
              <a:t>global</a:t>
            </a:r>
            <a:r>
              <a:rPr lang="en-US" sz="2800" dirty="0" smtClean="0"/>
              <a:t> currency (28 members)</a:t>
            </a:r>
          </a:p>
          <a:p>
            <a:r>
              <a:rPr lang="en-US" sz="2800" dirty="0" smtClean="0"/>
              <a:t>July – August</a:t>
            </a:r>
            <a:r>
              <a:rPr lang="en-US" sz="2800" b="1" dirty="0" smtClean="0"/>
              <a:t> </a:t>
            </a:r>
            <a:r>
              <a:rPr lang="en-US" sz="2800" dirty="0" smtClean="0"/>
              <a:t>2019: reaction of </a:t>
            </a:r>
            <a:r>
              <a:rPr lang="en-US" sz="2800" b="1" dirty="0" smtClean="0"/>
              <a:t>financial institutions </a:t>
            </a:r>
            <a:r>
              <a:rPr lang="en-US" sz="2800" dirty="0" smtClean="0"/>
              <a:t>and </a:t>
            </a:r>
            <a:r>
              <a:rPr lang="en-US" sz="2800" b="1" dirty="0" smtClean="0"/>
              <a:t>regulatory</a:t>
            </a:r>
            <a:r>
              <a:rPr lang="en-US" sz="2800" dirty="0" smtClean="0"/>
              <a:t> boards</a:t>
            </a:r>
          </a:p>
          <a:p>
            <a:r>
              <a:rPr lang="en-US" sz="2800" dirty="0" smtClean="0"/>
              <a:t>October 2019: </a:t>
            </a:r>
            <a:r>
              <a:rPr lang="en-US" sz="2800" b="1" dirty="0" smtClean="0"/>
              <a:t>official launch </a:t>
            </a:r>
            <a:r>
              <a:rPr lang="en-US" sz="2800" dirty="0" smtClean="0"/>
              <a:t>of the </a:t>
            </a:r>
            <a:r>
              <a:rPr lang="en-US" sz="2800" b="1" dirty="0" smtClean="0"/>
              <a:t>Libra Association </a:t>
            </a:r>
            <a:r>
              <a:rPr lang="en-US" sz="2800" dirty="0" smtClean="0"/>
              <a:t>with 21 founding members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project interesting?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It is </a:t>
            </a:r>
            <a:r>
              <a:rPr lang="en-US" sz="3600" b="1" dirty="0" smtClean="0"/>
              <a:t>trendy</a:t>
            </a:r>
            <a:r>
              <a:rPr lang="en-US" sz="3600" dirty="0" smtClean="0"/>
              <a:t>!</a:t>
            </a:r>
          </a:p>
          <a:p>
            <a:r>
              <a:rPr lang="en-US" sz="3600" dirty="0" smtClean="0"/>
              <a:t>Trend 1: Cryptocurrencies</a:t>
            </a:r>
          </a:p>
          <a:p>
            <a:r>
              <a:rPr lang="en-US" sz="3600" dirty="0" smtClean="0"/>
              <a:t>Trend 2: Tech giants in financial services</a:t>
            </a:r>
          </a:p>
          <a:p>
            <a:endParaRPr lang="en-US" sz="3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5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A42CEE-A917-4501-9B4C-F63EBC8E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Stable coins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2C105B-1927-40EC-8B7A-8794DAD3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Definition, legal and economic status</a:t>
            </a:r>
            <a:endParaRPr lang="en-US" sz="4500" dirty="0"/>
          </a:p>
          <a:p>
            <a:r>
              <a:rPr lang="en-US" sz="4500" dirty="0" smtClean="0"/>
              <a:t>Volatility of </a:t>
            </a:r>
            <a:r>
              <a:rPr lang="en-US" sz="4500" dirty="0" err="1" smtClean="0"/>
              <a:t>cryptoassets</a:t>
            </a:r>
            <a:endParaRPr lang="en-US" sz="4500" dirty="0" smtClean="0"/>
          </a:p>
          <a:p>
            <a:r>
              <a:rPr lang="en-US" sz="4500" dirty="0" smtClean="0"/>
              <a:t>Different kinds</a:t>
            </a:r>
          </a:p>
          <a:p>
            <a:pPr lvl="1"/>
            <a:r>
              <a:rPr lang="en-US" sz="3200" dirty="0"/>
              <a:t>Fiat-Collateralized stable </a:t>
            </a:r>
            <a:r>
              <a:rPr lang="en-US" sz="3200" dirty="0" smtClean="0"/>
              <a:t>coins</a:t>
            </a:r>
            <a:endParaRPr lang="en-US" sz="3200" dirty="0"/>
          </a:p>
          <a:p>
            <a:pPr lvl="1"/>
            <a:r>
              <a:rPr lang="en-US" sz="3200" dirty="0"/>
              <a:t>Crypto-Collateralized stable </a:t>
            </a:r>
            <a:r>
              <a:rPr lang="en-US" sz="3200" dirty="0" smtClean="0"/>
              <a:t>coins</a:t>
            </a:r>
          </a:p>
          <a:p>
            <a:pPr lvl="1"/>
            <a:r>
              <a:rPr lang="en-US" sz="3200" dirty="0"/>
              <a:t>Commodity-backed stable </a:t>
            </a:r>
            <a:r>
              <a:rPr lang="en-US" sz="3200" dirty="0" smtClean="0"/>
              <a:t>coins</a:t>
            </a:r>
          </a:p>
          <a:p>
            <a:pPr lvl="1"/>
            <a:r>
              <a:rPr lang="en-US" sz="3200" dirty="0"/>
              <a:t>Algorithmic stable coins </a:t>
            </a:r>
            <a:r>
              <a:rPr lang="en-US" sz="3200" dirty="0" smtClean="0"/>
              <a:t>/ </a:t>
            </a:r>
            <a:r>
              <a:rPr lang="en-US" sz="3200" dirty="0" err="1"/>
              <a:t>S</a:t>
            </a:r>
            <a:r>
              <a:rPr lang="en-US" sz="3200" dirty="0" err="1" smtClean="0"/>
              <a:t>eigniorage</a:t>
            </a:r>
            <a:r>
              <a:rPr lang="en-US" sz="3200" dirty="0" smtClean="0"/>
              <a:t> Shares</a:t>
            </a:r>
            <a:endParaRPr lang="en-US" sz="3200" dirty="0"/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Louis Abraham &amp; Dominique Guégan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08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1D6D25-2CCD-4E70-8221-15115C02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 stable coin (September 23, 2019)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A5DB2BF-3973-490A-9FA9-F2D0F21E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50% US dollar</a:t>
            </a:r>
          </a:p>
          <a:p>
            <a:r>
              <a:rPr lang="en-US" sz="3600" dirty="0" smtClean="0"/>
              <a:t>18% euro</a:t>
            </a:r>
          </a:p>
          <a:p>
            <a:r>
              <a:rPr lang="en-US" sz="3600" dirty="0" smtClean="0"/>
              <a:t>14% Japanese yen</a:t>
            </a:r>
          </a:p>
          <a:p>
            <a:r>
              <a:rPr lang="en-US" sz="3600" dirty="0" smtClean="0"/>
              <a:t>11% British pound</a:t>
            </a:r>
          </a:p>
          <a:p>
            <a:r>
              <a:rPr lang="en-US" sz="3600" dirty="0" smtClean="0"/>
              <a:t>7% Singapore dollar 	</a:t>
            </a:r>
          </a:p>
          <a:p>
            <a:r>
              <a:rPr lang="en-US" sz="3600" dirty="0" smtClean="0"/>
              <a:t>100% Unclear</a:t>
            </a:r>
            <a:endParaRPr lang="en-US" sz="3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0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49180"/>
            <a:ext cx="9905998" cy="1905000"/>
          </a:xfrm>
        </p:spPr>
        <p:txBody>
          <a:bodyPr/>
          <a:lstStyle/>
          <a:p>
            <a:r>
              <a:rPr lang="en-US" dirty="0" smtClean="0"/>
              <a:t>The Libra reserve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005263"/>
            <a:ext cx="9905998" cy="3884549"/>
          </a:xfrm>
        </p:spPr>
        <p:txBody>
          <a:bodyPr>
            <a:noAutofit/>
          </a:bodyPr>
          <a:lstStyle/>
          <a:p>
            <a:pPr>
              <a:buFont typeface=".AppleSystemUIFont" charset="-120"/>
              <a:buChar char="-"/>
            </a:pPr>
            <a:r>
              <a:rPr lang="en-US" sz="2400" dirty="0" smtClean="0"/>
              <a:t>Libra: We have a 1:1 reserve</a:t>
            </a:r>
          </a:p>
          <a:p>
            <a:pPr>
              <a:buFont typeface=".AppleSystemUIFont" charset="-120"/>
              <a:buChar char="-"/>
            </a:pPr>
            <a:r>
              <a:rPr lang="en-US" sz="2400" dirty="0" smtClean="0"/>
              <a:t>People: What is in the reserve?</a:t>
            </a:r>
          </a:p>
          <a:p>
            <a:pPr>
              <a:buFont typeface=".AppleSystemUIFont" charset="-120"/>
              <a:buChar char="-"/>
            </a:pPr>
            <a:r>
              <a:rPr lang="en-US" sz="2400" dirty="0" smtClean="0"/>
              <a:t>Libra: </a:t>
            </a:r>
            <a:r>
              <a:rPr lang="en-US" sz="2400" i="1" dirty="0" smtClean="0"/>
              <a:t>“low-volatility assets, including cash and government securities from stable and reputable central banks”</a:t>
            </a:r>
            <a:endParaRPr lang="en-US" sz="2400" dirty="0" smtClean="0"/>
          </a:p>
          <a:p>
            <a:pPr>
              <a:buFont typeface=".AppleSystemUIFont" charset="-120"/>
              <a:buChar char="-"/>
            </a:pPr>
            <a:r>
              <a:rPr lang="en-US" sz="2400" dirty="0" smtClean="0"/>
              <a:t>People: Why don’t you just follow the distribution of fiat currencies that define the value of Libra?</a:t>
            </a:r>
          </a:p>
          <a:p>
            <a:r>
              <a:rPr lang="en-US" sz="2400" dirty="0" smtClean="0"/>
              <a:t>Libra: Did we tell you we use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B</a:t>
            </a:r>
            <a:r>
              <a:rPr lang="en-US" sz="2400" dirty="0" smtClean="0">
                <a:solidFill>
                  <a:srgbClr val="FF4000"/>
                </a:solidFill>
                <a:effectLst/>
              </a:rPr>
              <a:t>L</a:t>
            </a:r>
            <a:r>
              <a:rPr lang="en-US" sz="2400" dirty="0" smtClean="0">
                <a:solidFill>
                  <a:srgbClr val="FF7F00"/>
                </a:solidFill>
                <a:effectLst/>
              </a:rPr>
              <a:t>O</a:t>
            </a:r>
            <a:r>
              <a:rPr lang="en-US" sz="2400" dirty="0" smtClean="0">
                <a:solidFill>
                  <a:srgbClr val="FFAA00"/>
                </a:solidFill>
                <a:effectLst/>
              </a:rPr>
              <a:t>C</a:t>
            </a:r>
            <a:r>
              <a:rPr lang="en-US" sz="2400" dirty="0" smtClean="0">
                <a:solidFill>
                  <a:srgbClr val="FFD400"/>
                </a:solidFill>
                <a:effectLst/>
              </a:rPr>
              <a:t>K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C</a:t>
            </a:r>
            <a:r>
              <a:rPr lang="en-US" sz="2400" dirty="0" smtClean="0">
                <a:solidFill>
                  <a:srgbClr val="80FF00"/>
                </a:solidFill>
                <a:effectLst/>
              </a:rPr>
              <a:t>H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A</a:t>
            </a:r>
            <a:r>
              <a:rPr lang="en-US" sz="2400" dirty="0" smtClean="0">
                <a:solidFill>
                  <a:srgbClr val="00FF80"/>
                </a:solidFill>
                <a:effectLst/>
              </a:rPr>
              <a:t>I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N</a:t>
            </a:r>
            <a:r>
              <a:rPr lang="en-US" sz="2400" dirty="0" smtClean="0"/>
              <a:t>?</a:t>
            </a:r>
          </a:p>
          <a:p>
            <a:pPr>
              <a:buFont typeface=".AppleSystemUIFont" charset="-120"/>
              <a:buChar char="-"/>
            </a:pPr>
            <a:r>
              <a:rPr lang="en-US" sz="2400" dirty="0" smtClean="0"/>
              <a:t>People: …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503FCD-4A02-4E65-B681-FC714E91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Bank Digital Currencies (CBDC)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6832AB-1510-4008-900A-0F296444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 and motivation</a:t>
            </a:r>
          </a:p>
          <a:p>
            <a:r>
              <a:rPr lang="en-US" sz="3200" dirty="0" smtClean="0"/>
              <a:t>Impact on banking (Basel III)</a:t>
            </a:r>
          </a:p>
          <a:p>
            <a:r>
              <a:rPr lang="en-US" sz="3200" dirty="0" smtClean="0"/>
              <a:t>Tradeoff: User privacy vs AML / KYC</a:t>
            </a:r>
            <a:endParaRPr lang="en-US" sz="3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 Abraham &amp; Dominique Guégan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C73C-B354-4E1C-9351-DA51ACAF65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18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1224</TotalTime>
  <Words>914</Words>
  <Application>Microsoft Macintosh PowerPoint</Application>
  <PresentationFormat>Grand écran</PresentationFormat>
  <Paragraphs>183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.AppleSystemUIFont</vt:lpstr>
      <vt:lpstr>Calibri</vt:lpstr>
      <vt:lpstr>Century Gothic</vt:lpstr>
      <vt:lpstr>Arial</vt:lpstr>
      <vt:lpstr>Maillage</vt:lpstr>
      <vt:lpstr>Addressing global challenges of Libra and CBDCs</vt:lpstr>
      <vt:lpstr>Objective of the talk</vt:lpstr>
      <vt:lpstr>Contents</vt:lpstr>
      <vt:lpstr>A brief history of Libra</vt:lpstr>
      <vt:lpstr>Why is this project interesting?</vt:lpstr>
      <vt:lpstr>Stable coins</vt:lpstr>
      <vt:lpstr>The Libra stable coin (September 23, 2019)</vt:lpstr>
      <vt:lpstr>The Libra reserve</vt:lpstr>
      <vt:lpstr>Central Bank Digital Currencies (CBDC)</vt:lpstr>
      <vt:lpstr>Technical considerations on Libra</vt:lpstr>
      <vt:lpstr>Accounts and real-work identities</vt:lpstr>
      <vt:lpstr>Is Libra really a cryptocurrency?</vt:lpstr>
      <vt:lpstr>Smart contracts (“modules”)</vt:lpstr>
      <vt:lpstr>Governance</vt:lpstr>
      <vt:lpstr>How can Libra be regulated?</vt:lpstr>
      <vt:lpstr>Libra as a payment platform</vt:lpstr>
      <vt:lpstr>Know Your Customer and Anti-Money Laundering</vt:lpstr>
      <vt:lpstr>Data protection</vt:lpstr>
      <vt:lpstr>Risks and Libra project</vt:lpstr>
      <vt:lpstr>Political Risks</vt:lpstr>
      <vt:lpstr>Financial and Economic Risks</vt:lpstr>
      <vt:lpstr>Technological risks</vt:lpstr>
      <vt:lpstr>Ethical risks</vt:lpstr>
      <vt:lpstr>In fine: What is the future of Libra?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global challenges of Libra and CBDCs</dc:title>
  <dc:creator>Dominique GUEGAN</dc:creator>
  <cp:lastModifiedBy>Utilisateur de Microsoft Office</cp:lastModifiedBy>
  <cp:revision>161</cp:revision>
  <cp:lastPrinted>2019-11-26T11:18:38Z</cp:lastPrinted>
  <dcterms:created xsi:type="dcterms:W3CDTF">2019-11-15T15:27:40Z</dcterms:created>
  <dcterms:modified xsi:type="dcterms:W3CDTF">2019-12-01T23:51:52Z</dcterms:modified>
</cp:coreProperties>
</file>